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7"/>
  </p:notesMasterIdLst>
  <p:handoutMasterIdLst>
    <p:handoutMasterId r:id="rId28"/>
  </p:handoutMasterIdLst>
  <p:sldIdLst>
    <p:sldId id="256" r:id="rId10"/>
    <p:sldId id="290" r:id="rId11"/>
    <p:sldId id="278" r:id="rId12"/>
    <p:sldId id="283" r:id="rId13"/>
    <p:sldId id="291" r:id="rId14"/>
    <p:sldId id="280" r:id="rId15"/>
    <p:sldId id="281" r:id="rId16"/>
    <p:sldId id="284" r:id="rId17"/>
    <p:sldId id="285" r:id="rId18"/>
    <p:sldId id="292" r:id="rId19"/>
    <p:sldId id="293" r:id="rId20"/>
    <p:sldId id="294" r:id="rId21"/>
    <p:sldId id="295" r:id="rId22"/>
    <p:sldId id="286" r:id="rId23"/>
    <p:sldId id="287" r:id="rId24"/>
    <p:sldId id="288" r:id="rId25"/>
    <p:sldId id="289" r:id="rId26"/>
  </p:sldIdLst>
  <p:sldSz cx="9144000" cy="6858000" type="screen4x3"/>
  <p:notesSz cx="7099300" cy="10234613"/>
  <p:custDataLst>
    <p:tags r:id="rId2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88527" autoAdjust="0"/>
  </p:normalViewPr>
  <p:slideViewPr>
    <p:cSldViewPr snapToObjects="1">
      <p:cViewPr varScale="1">
        <p:scale>
          <a:sx n="67" d="100"/>
          <a:sy n="67" d="100"/>
        </p:scale>
        <p:origin x="67" y="202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09.05.2016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09.05.2016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sigma</a:t>
            </a:r>
            <a:r>
              <a:rPr lang="de-DE" dirty="0"/>
              <a:t> </a:t>
            </a:r>
            <a:r>
              <a:rPr lang="de-DE" dirty="0" err="1"/>
              <a:t>sky</a:t>
            </a:r>
            <a:r>
              <a:rPr lang="de-DE" baseline="0" dirty="0"/>
              <a:t>, nicht klar an der Stelle.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108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sigma</a:t>
            </a:r>
            <a:r>
              <a:rPr lang="de-DE" dirty="0"/>
              <a:t> </a:t>
            </a:r>
            <a:r>
              <a:rPr lang="de-DE" dirty="0" err="1"/>
              <a:t>sky</a:t>
            </a:r>
            <a:r>
              <a:rPr lang="de-DE" baseline="0" dirty="0"/>
              <a:t>, nicht klar an der Stelle.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74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</a:t>
            </a:r>
            <a:r>
              <a:rPr lang="de-DE" baseline="0" dirty="0"/>
              <a:t> </a:t>
            </a:r>
            <a:r>
              <a:rPr lang="de-DE" baseline="0" dirty="0" err="1"/>
              <a:t>monte</a:t>
            </a:r>
            <a:r>
              <a:rPr lang="de-DE" baseline="0" dirty="0"/>
              <a:t> </a:t>
            </a:r>
            <a:r>
              <a:rPr lang="de-DE" baseline="0" dirty="0" err="1"/>
              <a:t>carlo</a:t>
            </a:r>
            <a:r>
              <a:rPr lang="de-DE" baseline="0" dirty="0"/>
              <a:t> </a:t>
            </a:r>
            <a:r>
              <a:rPr lang="de-DE" baseline="0" dirty="0" err="1"/>
              <a:t>thing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interesed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28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858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258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086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.xml"/><Relationship Id="rId7" Type="http://schemas.openxmlformats.org/officeDocument/2006/relationships/image" Target="../media/image2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9.xml"/><Relationship Id="rId4" Type="http://schemas.openxmlformats.org/officeDocument/2006/relationships/tags" Target="../tags/tag6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7.png"/><Relationship Id="rId26" Type="http://schemas.openxmlformats.org/officeDocument/2006/relationships/image" Target="../media/image7.png"/><Relationship Id="rId3" Type="http://schemas.openxmlformats.org/officeDocument/2006/relationships/tags" Target="../tags/tag11.xml"/><Relationship Id="rId21" Type="http://schemas.openxmlformats.org/officeDocument/2006/relationships/image" Target="../media/image40.png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10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43.png"/><Relationship Id="rId5" Type="http://schemas.openxmlformats.org/officeDocument/2006/relationships/tags" Target="../tags/tag13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tags" Target="../tags/tag18.xml"/><Relationship Id="rId19" Type="http://schemas.openxmlformats.org/officeDocument/2006/relationships/image" Target="../media/image38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2.png"/><Relationship Id="rId2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2.xml"/><Relationship Id="rId7" Type="http://schemas.openxmlformats.org/officeDocument/2006/relationships/image" Target="../media/image4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de-DE" sz="2800" b="1" dirty="0"/>
              <a:t>Ray </a:t>
            </a:r>
            <a:r>
              <a:rPr lang="de-DE" sz="2800" b="1" dirty="0" err="1"/>
              <a:t>Likelihood</a:t>
            </a:r>
            <a:r>
              <a:rPr lang="de-DE" sz="2800" b="1" dirty="0"/>
              <a:t> </a:t>
            </a:r>
            <a:r>
              <a:rPr lang="de-DE" sz="2800" b="1" dirty="0" err="1"/>
              <a:t>and</a:t>
            </a:r>
            <a:r>
              <a:rPr lang="de-DE" sz="2800" b="1" dirty="0"/>
              <a:t> </a:t>
            </a:r>
            <a:r>
              <a:rPr lang="de-DE" sz="2800" b="1" dirty="0" err="1"/>
              <a:t>Its</a:t>
            </a:r>
            <a:r>
              <a:rPr lang="de-DE" sz="2800" b="1" dirty="0"/>
              <a:t> Approximation</a:t>
            </a:r>
            <a:br>
              <a:rPr lang="de-DE" sz="2800" b="1" dirty="0"/>
            </a:br>
            <a:br>
              <a:rPr lang="de-DE" sz="2800" b="1" dirty="0">
                <a:latin typeface="Arial"/>
                <a:cs typeface="Arial"/>
              </a:rPr>
            </a:br>
            <a:r>
              <a:rPr lang="en-GB" sz="2800" b="1" dirty="0">
                <a:latin typeface="Arial"/>
                <a:cs typeface="Arial"/>
              </a:rPr>
              <a:t> 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Goal: </a:t>
            </a:r>
            <a:r>
              <a:rPr lang="de-DE" sz="1600" dirty="0" err="1"/>
              <a:t>Depth</a:t>
            </a:r>
            <a:r>
              <a:rPr lang="de-DE" sz="1600" dirty="0"/>
              <a:t> </a:t>
            </a:r>
            <a:r>
              <a:rPr lang="de-DE" sz="1600" dirty="0" err="1"/>
              <a:t>maps</a:t>
            </a:r>
            <a:r>
              <a:rPr lang="de-DE" sz="1600" dirty="0"/>
              <a:t> + </a:t>
            </a:r>
            <a:r>
              <a:rPr lang="de-DE" sz="1600" dirty="0" err="1"/>
              <a:t>appearance-based</a:t>
            </a:r>
            <a:r>
              <a:rPr lang="de-DE" sz="1600" dirty="0"/>
              <a:t> </a:t>
            </a:r>
            <a:r>
              <a:rPr lang="de-DE" sz="1600" dirty="0" err="1"/>
              <a:t>likelihoods</a:t>
            </a:r>
            <a:r>
              <a:rPr lang="de-DE" sz="1600" dirty="0"/>
              <a:t> -&gt; </a:t>
            </a:r>
            <a:r>
              <a:rPr lang="de-DE" sz="1600" b="1" dirty="0" err="1"/>
              <a:t>unaries</a:t>
            </a:r>
            <a:r>
              <a:rPr lang="de-DE" sz="1600" b="1" dirty="0"/>
              <a:t> </a:t>
            </a:r>
            <a:r>
              <a:rPr lang="el-GR" sz="1600" b="1" dirty="0"/>
              <a:t>ρ</a:t>
            </a:r>
            <a:endParaRPr lang="de-DE" sz="1600" b="1" dirty="0"/>
          </a:p>
          <a:p>
            <a:endParaRPr lang="de-DE" sz="1600" b="1" dirty="0"/>
          </a:p>
          <a:p>
            <a:pPr marL="285750" indent="-285750">
              <a:buFont typeface="Arial"/>
              <a:buChar char="•"/>
            </a:pPr>
            <a:r>
              <a:rPr lang="de-DE" sz="1600" dirty="0" err="1"/>
              <a:t>Unaries</a:t>
            </a:r>
            <a:r>
              <a:rPr lang="de-DE" sz="1600" dirty="0"/>
              <a:t> </a:t>
            </a:r>
            <a:r>
              <a:rPr lang="el-GR" sz="1600" dirty="0"/>
              <a:t>ρ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calculated</a:t>
            </a:r>
            <a:r>
              <a:rPr lang="de-DE" sz="1600" dirty="0"/>
              <a:t> </a:t>
            </a:r>
            <a:r>
              <a:rPr lang="de-DE" sz="1600" dirty="0" err="1"/>
              <a:t>along</a:t>
            </a:r>
            <a:r>
              <a:rPr lang="de-DE" sz="1600" dirty="0"/>
              <a:t> </a:t>
            </a:r>
            <a:r>
              <a:rPr lang="de-DE" sz="1600" dirty="0" err="1"/>
              <a:t>ray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pixel</a:t>
            </a:r>
            <a:r>
              <a:rPr lang="de-DE" sz="1600" dirty="0"/>
              <a:t> p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: Model</a:t>
            </a:r>
            <a:r>
              <a:rPr lang="el-GR" sz="1600" dirty="0"/>
              <a:t> 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likelihoods</a:t>
            </a:r>
            <a:endParaRPr lang="de-DE" sz="1600" dirty="0"/>
          </a:p>
          <a:p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</p:txBody>
      </p:sp>
      <p:pic>
        <p:nvPicPr>
          <p:cNvPr id="14" name="Bild 13" descr="model likelihoo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6" y="3234361"/>
            <a:ext cx="2988332" cy="69195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559708" y="41487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Observed</a:t>
            </a:r>
            <a:r>
              <a:rPr lang="de-DE" sz="1400" i="1" dirty="0"/>
              <a:t> </a:t>
            </a:r>
            <a:r>
              <a:rPr lang="de-DE" sz="1400" i="1" dirty="0" err="1"/>
              <a:t>depth</a:t>
            </a:r>
            <a:r>
              <a:rPr lang="de-DE" sz="1400" i="1" dirty="0"/>
              <a:t>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00852" y="4394681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Local</a:t>
            </a:r>
            <a:r>
              <a:rPr lang="de-DE" sz="1400" i="1" dirty="0"/>
              <a:t> </a:t>
            </a:r>
            <a:r>
              <a:rPr lang="de-DE" sz="1400" i="1" dirty="0" err="1"/>
              <a:t>image</a:t>
            </a:r>
            <a:r>
              <a:rPr lang="de-DE" sz="1400" i="1" dirty="0"/>
              <a:t> </a:t>
            </a:r>
            <a:r>
              <a:rPr lang="de-DE" sz="1400" i="1" dirty="0" err="1"/>
              <a:t>appearance</a:t>
            </a:r>
            <a:r>
              <a:rPr lang="de-DE" sz="1400" i="1" dirty="0"/>
              <a:t> in </a:t>
            </a:r>
            <a:r>
              <a:rPr lang="de-DE" sz="1400" i="1" dirty="0" err="1"/>
              <a:t>neighborhoods</a:t>
            </a:r>
            <a:endParaRPr lang="de-DE" sz="1400" i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352181" y="2748834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Indicator</a:t>
            </a:r>
            <a:r>
              <a:rPr lang="de-DE" sz="1400" i="1" dirty="0"/>
              <a:t> </a:t>
            </a:r>
            <a:r>
              <a:rPr lang="de-DE" sz="1400" i="1" dirty="0" err="1"/>
              <a:t>function</a:t>
            </a:r>
            <a:r>
              <a:rPr lang="de-DE" sz="1400" i="1" dirty="0"/>
              <a:t> </a:t>
            </a:r>
            <a:r>
              <a:rPr lang="de-DE" sz="1400" i="1" dirty="0" err="1"/>
              <a:t>for</a:t>
            </a:r>
            <a:r>
              <a:rPr lang="de-DE" sz="1400" i="1" dirty="0"/>
              <a:t> </a:t>
            </a:r>
            <a:r>
              <a:rPr lang="de-DE" sz="1400" i="1" dirty="0" err="1"/>
              <a:t>label</a:t>
            </a:r>
            <a:r>
              <a:rPr lang="de-DE" sz="1400" i="1" dirty="0"/>
              <a:t> i </a:t>
            </a:r>
            <a:r>
              <a:rPr lang="de-DE" sz="1400" i="1" dirty="0" err="1"/>
              <a:t>and</a:t>
            </a:r>
            <a:r>
              <a:rPr lang="de-DE" sz="1400" i="1" dirty="0"/>
              <a:t> </a:t>
            </a:r>
            <a:r>
              <a:rPr lang="de-DE" sz="1400" i="1" dirty="0" err="1"/>
              <a:t>voxel</a:t>
            </a:r>
            <a:r>
              <a:rPr lang="de-DE" sz="1400" i="1" dirty="0"/>
              <a:t> s</a:t>
            </a:r>
          </a:p>
        </p:txBody>
      </p:sp>
      <p:cxnSp>
        <p:nvCxnSpPr>
          <p:cNvPr id="19" name="Gerade Verbindung 18"/>
          <p:cNvCxnSpPr/>
          <p:nvPr/>
        </p:nvCxnSpPr>
        <p:spPr>
          <a:xfrm flipV="1">
            <a:off x="2939611" y="3829106"/>
            <a:ext cx="454916" cy="27442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4051479" y="3798872"/>
            <a:ext cx="999232" cy="54808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5050711" y="3103365"/>
            <a:ext cx="742567" cy="258441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39551" y="5115780"/>
            <a:ext cx="4824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Cases:</a:t>
            </a:r>
          </a:p>
          <a:p>
            <a:r>
              <a:rPr lang="de-DE" dirty="0"/>
              <a:t>	1.)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	2.)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en-US" dirty="0"/>
          </a:p>
        </p:txBody>
      </p:sp>
      <p:sp>
        <p:nvSpPr>
          <p:cNvPr id="13" name="Rechteck 12"/>
          <p:cNvSpPr/>
          <p:nvPr/>
        </p:nvSpPr>
        <p:spPr>
          <a:xfrm>
            <a:off x="1043608" y="2541908"/>
            <a:ext cx="7056784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6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3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de-DE" sz="2800" b="1" dirty="0"/>
              <a:t>Ray </a:t>
            </a:r>
            <a:r>
              <a:rPr lang="de-DE" sz="2800" b="1" dirty="0" err="1"/>
              <a:t>Likelihood</a:t>
            </a:r>
            <a:r>
              <a:rPr lang="de-DE" sz="2800" b="1" dirty="0"/>
              <a:t> – </a:t>
            </a:r>
            <a:r>
              <a:rPr lang="de-DE" sz="2800" b="1" dirty="0" err="1"/>
              <a:t>Missing</a:t>
            </a:r>
            <a:r>
              <a:rPr lang="de-DE" sz="2800" b="1" dirty="0"/>
              <a:t> </a:t>
            </a:r>
            <a:r>
              <a:rPr lang="de-DE" sz="2800" b="1" dirty="0" err="1"/>
              <a:t>Depth</a:t>
            </a:r>
            <a:br>
              <a:rPr lang="de-DE" sz="2800" b="1" dirty="0"/>
            </a:br>
            <a:br>
              <a:rPr lang="de-DE" sz="2800" b="1" dirty="0">
                <a:latin typeface="Arial"/>
                <a:cs typeface="Arial"/>
              </a:rPr>
            </a:br>
            <a:r>
              <a:rPr lang="en-GB" sz="2800" b="1" dirty="0">
                <a:latin typeface="Arial"/>
                <a:cs typeface="Arial"/>
              </a:rPr>
              <a:t> 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r>
              <a:rPr lang="de-DE" sz="1600" dirty="0" err="1"/>
              <a:t>Mostly</a:t>
            </a:r>
            <a:r>
              <a:rPr lang="de-DE" sz="1600" dirty="0"/>
              <a:t> </a:t>
            </a:r>
            <a:r>
              <a:rPr lang="de-DE" sz="1600" dirty="0" err="1"/>
              <a:t>occurs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sky</a:t>
            </a:r>
            <a:r>
              <a:rPr lang="de-DE" sz="1600" dirty="0"/>
              <a:t> </a:t>
            </a:r>
            <a:r>
              <a:rPr lang="de-DE" sz="1600" dirty="0" err="1"/>
              <a:t>regions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all </a:t>
            </a:r>
            <a:r>
              <a:rPr lang="de-DE" sz="1600" dirty="0" err="1"/>
              <a:t>voxels</a:t>
            </a:r>
            <a:r>
              <a:rPr lang="de-DE" sz="1600" dirty="0"/>
              <a:t> </a:t>
            </a:r>
            <a:r>
              <a:rPr lang="de-DE" sz="1600" dirty="0" err="1"/>
              <a:t>along</a:t>
            </a:r>
            <a:r>
              <a:rPr lang="de-DE" sz="1600" dirty="0"/>
              <a:t> </a:t>
            </a:r>
            <a:r>
              <a:rPr lang="de-DE" sz="1600" dirty="0" err="1"/>
              <a:t>ray</a:t>
            </a:r>
            <a:r>
              <a:rPr lang="de-DE" sz="1600" dirty="0"/>
              <a:t>(p) 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4042296" y="2708920"/>
            <a:ext cx="2979936" cy="667817"/>
            <a:chOff x="4572000" y="2564904"/>
            <a:chExt cx="2979936" cy="667817"/>
          </a:xfrm>
        </p:grpSpPr>
        <p:pic>
          <p:nvPicPr>
            <p:cNvPr id="32" name="Bild 31" descr="Screen Shot 2016-05-01 at 16.02.49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64904"/>
              <a:ext cx="2979936" cy="387800"/>
            </a:xfrm>
            <a:prstGeom prst="rect">
              <a:avLst/>
            </a:prstGeom>
          </p:spPr>
        </p:pic>
        <p:pic>
          <p:nvPicPr>
            <p:cNvPr id="34" name="Bild 33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951114"/>
              <a:ext cx="2018184" cy="281607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1223627" y="3828242"/>
            <a:ext cx="684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-&gt; Free Space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prefered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avoid</a:t>
            </a:r>
            <a:r>
              <a:rPr lang="de-DE" sz="1600" dirty="0"/>
              <a:t> </a:t>
            </a:r>
            <a:r>
              <a:rPr lang="de-DE" sz="1600" dirty="0" err="1"/>
              <a:t>bleeding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structure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085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de-DE" sz="2800" b="1" dirty="0"/>
              <a:t>Ray </a:t>
            </a:r>
            <a:r>
              <a:rPr lang="de-DE" sz="2800" b="1" dirty="0" err="1"/>
              <a:t>Likelihood</a:t>
            </a:r>
            <a:r>
              <a:rPr lang="de-DE" sz="2800" b="1" dirty="0"/>
              <a:t> – </a:t>
            </a:r>
            <a:r>
              <a:rPr lang="de-DE" sz="2800" b="1" dirty="0" err="1"/>
              <a:t>Observed</a:t>
            </a:r>
            <a:r>
              <a:rPr lang="de-DE" sz="2800" b="1" dirty="0"/>
              <a:t> </a:t>
            </a:r>
            <a:r>
              <a:rPr lang="de-DE" sz="2800" b="1" dirty="0" err="1"/>
              <a:t>Depth</a:t>
            </a:r>
            <a:br>
              <a:rPr lang="de-DE" sz="2800" b="1" dirty="0"/>
            </a:br>
            <a:br>
              <a:rPr lang="de-DE" sz="2800" b="1" dirty="0">
                <a:latin typeface="Arial"/>
                <a:cs typeface="Arial"/>
              </a:rPr>
            </a:br>
            <a:r>
              <a:rPr lang="en-GB" sz="2800" b="1" dirty="0">
                <a:latin typeface="Arial"/>
                <a:cs typeface="Arial"/>
              </a:rPr>
              <a:t> 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461513" y="1218072"/>
            <a:ext cx="411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1.) </a:t>
            </a:r>
            <a:r>
              <a:rPr lang="de-DE" sz="1600" dirty="0" err="1"/>
              <a:t>Assume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likelihoods</a:t>
            </a:r>
            <a:r>
              <a:rPr lang="de-DE" sz="1600" dirty="0"/>
              <a:t> </a:t>
            </a:r>
            <a:r>
              <a:rPr lang="de-DE" sz="1600" dirty="0" err="1"/>
              <a:t>factorizes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24" name="Bild 23" descr="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75" y="4450919"/>
            <a:ext cx="5468121" cy="1672601"/>
          </a:xfrm>
          <a:prstGeom prst="rect">
            <a:avLst/>
          </a:prstGeom>
        </p:spPr>
      </p:pic>
      <p:pic>
        <p:nvPicPr>
          <p:cNvPr id="2" name="Bild 1" descr="Screen Shot 2016-05-01 at 14.40.5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57" y="2277225"/>
            <a:ext cx="4680520" cy="378479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299759" y="1666679"/>
            <a:ext cx="2592288" cy="28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/>
              <a:t>Noise </a:t>
            </a:r>
            <a:r>
              <a:rPr lang="de-DE" sz="1200" i="1" dirty="0" err="1"/>
              <a:t>of</a:t>
            </a:r>
            <a:r>
              <a:rPr lang="de-DE" sz="1200" i="1" dirty="0"/>
              <a:t> </a:t>
            </a:r>
            <a:r>
              <a:rPr lang="de-DE" sz="1200" i="1" dirty="0" err="1"/>
              <a:t>depth</a:t>
            </a:r>
            <a:r>
              <a:rPr lang="de-DE" sz="1200" i="1" dirty="0"/>
              <a:t> </a:t>
            </a:r>
            <a:r>
              <a:rPr lang="de-DE" sz="1200" i="1" dirty="0" err="1"/>
              <a:t>sensing</a:t>
            </a:r>
            <a:r>
              <a:rPr lang="de-DE" sz="1200" i="1" dirty="0"/>
              <a:t> </a:t>
            </a:r>
            <a:r>
              <a:rPr lang="de-DE" sz="1200" i="1" dirty="0" err="1"/>
              <a:t>process</a:t>
            </a:r>
            <a:r>
              <a:rPr lang="de-DE" sz="1200" i="1" dirty="0"/>
              <a:t> 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4442461" y="1948075"/>
            <a:ext cx="403094" cy="32661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/>
        </p:nvGrpSpPr>
        <p:grpSpPr>
          <a:xfrm>
            <a:off x="944352" y="3248786"/>
            <a:ext cx="7372064" cy="828286"/>
            <a:chOff x="944352" y="3248786"/>
            <a:chExt cx="7372064" cy="828286"/>
          </a:xfrm>
        </p:grpSpPr>
        <p:pic>
          <p:nvPicPr>
            <p:cNvPr id="27" name="Bild 26" descr="Screen Shot 2016-05-01 at 15.05.1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3339117"/>
              <a:ext cx="2160240" cy="265060"/>
            </a:xfrm>
            <a:prstGeom prst="rect">
              <a:avLst/>
            </a:prstGeom>
          </p:spPr>
        </p:pic>
        <p:pic>
          <p:nvPicPr>
            <p:cNvPr id="28" name="Bild 27" descr="Screen Shot 2016-05-01 at 15.04.3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3717032"/>
              <a:ext cx="1878469" cy="265060"/>
            </a:xfrm>
            <a:prstGeom prst="rect">
              <a:avLst/>
            </a:prstGeom>
          </p:spPr>
        </p:pic>
        <p:pic>
          <p:nvPicPr>
            <p:cNvPr id="29" name="Bild 28" descr="Screen Shot 2016-05-01 at 15.01.25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52" y="3248786"/>
              <a:ext cx="4419736" cy="828286"/>
            </a:xfrm>
            <a:prstGeom prst="rect">
              <a:avLst/>
            </a:prstGeom>
          </p:spPr>
        </p:pic>
      </p:grpSp>
      <p:sp>
        <p:nvSpPr>
          <p:cNvPr id="33" name="Textfeld 32"/>
          <p:cNvSpPr txBox="1"/>
          <p:nvPr/>
        </p:nvSpPr>
        <p:spPr>
          <a:xfrm>
            <a:off x="5815824" y="1316255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/>
              <a:t>Confidence</a:t>
            </a:r>
            <a:r>
              <a:rPr lang="de-DE" sz="1200" i="1" dirty="0"/>
              <a:t> </a:t>
            </a:r>
            <a:r>
              <a:rPr lang="de-DE" sz="1200" i="1" dirty="0" err="1"/>
              <a:t>of</a:t>
            </a:r>
            <a:r>
              <a:rPr lang="de-DE" sz="1200" i="1" dirty="0"/>
              <a:t> </a:t>
            </a:r>
            <a:r>
              <a:rPr lang="de-DE" sz="1200" i="1" dirty="0" err="1"/>
              <a:t>trained</a:t>
            </a:r>
            <a:r>
              <a:rPr lang="de-DE" sz="1200" i="1" dirty="0"/>
              <a:t> </a:t>
            </a:r>
            <a:r>
              <a:rPr lang="de-DE" sz="1200" i="1" dirty="0" err="1"/>
              <a:t>appearance</a:t>
            </a:r>
            <a:r>
              <a:rPr lang="de-DE" sz="1200" i="1" dirty="0"/>
              <a:t>- </a:t>
            </a:r>
            <a:r>
              <a:rPr lang="de-DE" sz="1200" i="1" dirty="0" err="1"/>
              <a:t>based</a:t>
            </a:r>
            <a:r>
              <a:rPr lang="de-DE" sz="1200" i="1" dirty="0"/>
              <a:t> </a:t>
            </a:r>
            <a:r>
              <a:rPr lang="de-DE" sz="1200" i="1" dirty="0" err="1"/>
              <a:t>classifier</a:t>
            </a:r>
            <a:r>
              <a:rPr lang="de-DE" sz="1200" i="1" dirty="0"/>
              <a:t> </a:t>
            </a:r>
            <a:r>
              <a:rPr lang="de-DE" sz="1200" i="1" dirty="0" err="1"/>
              <a:t>for</a:t>
            </a:r>
            <a:r>
              <a:rPr lang="de-DE" sz="1200" i="1" dirty="0"/>
              <a:t> </a:t>
            </a:r>
            <a:r>
              <a:rPr lang="de-DE" sz="1200" i="1" dirty="0" err="1"/>
              <a:t>object</a:t>
            </a:r>
            <a:r>
              <a:rPr lang="de-DE" sz="1200" i="1" dirty="0"/>
              <a:t> </a:t>
            </a:r>
            <a:r>
              <a:rPr lang="de-DE" sz="1200" i="1" dirty="0" err="1"/>
              <a:t>category</a:t>
            </a:r>
            <a:r>
              <a:rPr lang="de-DE" sz="1200" i="1" dirty="0"/>
              <a:t> i</a:t>
            </a:r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5952345" y="1879531"/>
            <a:ext cx="203831" cy="40704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461513" y="2929607"/>
            <a:ext cx="4126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/>
              <a:t>2.) </a:t>
            </a:r>
            <a:r>
              <a:rPr lang="de-DE" sz="1600" dirty="0" err="1"/>
              <a:t>Assume</a:t>
            </a:r>
            <a:r>
              <a:rPr lang="de-DE" sz="1600" dirty="0"/>
              <a:t> </a:t>
            </a:r>
            <a:r>
              <a:rPr lang="de-DE" sz="1600" dirty="0" err="1"/>
              <a:t>inlier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bounded</a:t>
            </a:r>
            <a:r>
              <a:rPr lang="de-DE" sz="1600" dirty="0"/>
              <a:t> δ, </a:t>
            </a:r>
            <a:r>
              <a:rPr lang="de-DE" sz="1600" dirty="0" err="1"/>
              <a:t>then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35971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33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/>
          <p:cNvSpPr txBox="1"/>
          <p:nvPr/>
        </p:nvSpPr>
        <p:spPr>
          <a:xfrm>
            <a:off x="539550" y="4608642"/>
            <a:ext cx="7241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3.   All </a:t>
            </a:r>
            <a:r>
              <a:rPr lang="de-DE" sz="1600" b="1" dirty="0" err="1"/>
              <a:t>voxels</a:t>
            </a:r>
            <a:r>
              <a:rPr lang="de-DE" sz="1600" b="1" dirty="0"/>
              <a:t> in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range</a:t>
            </a:r>
            <a:r>
              <a:rPr lang="de-DE" sz="1600" b="1" dirty="0"/>
              <a:t> </a:t>
            </a:r>
            <a:r>
              <a:rPr lang="de-DE" sz="1600" b="1" dirty="0" err="1"/>
              <a:t>are</a:t>
            </a:r>
            <a:r>
              <a:rPr lang="de-DE" sz="1600" b="1" dirty="0"/>
              <a:t> </a:t>
            </a:r>
            <a:r>
              <a:rPr lang="de-DE" sz="1600" b="1" dirty="0" err="1"/>
              <a:t>assigned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object</a:t>
            </a:r>
            <a:r>
              <a:rPr lang="de-DE" sz="1600" b="1" dirty="0"/>
              <a:t> </a:t>
            </a:r>
            <a:r>
              <a:rPr lang="de-DE" sz="1600" b="1" dirty="0" err="1"/>
              <a:t>label</a:t>
            </a:r>
            <a:r>
              <a:rPr lang="de-DE" sz="1600" b="1" dirty="0"/>
              <a:t> </a:t>
            </a:r>
            <a:r>
              <a:rPr lang="de-DE" sz="1600" b="1" i="1" dirty="0"/>
              <a:t>i</a:t>
            </a:r>
          </a:p>
          <a:p>
            <a:pPr marL="342900" indent="-342900">
              <a:buAutoNum type="arabicPeriod" startAt="3"/>
            </a:pPr>
            <a:endParaRPr lang="de-DE" sz="1600" i="1" dirty="0"/>
          </a:p>
          <a:p>
            <a:pPr marL="342900" indent="-342900">
              <a:buAutoNum type="arabicPeriod" startAt="3"/>
            </a:pPr>
            <a:endParaRPr lang="de-DE" sz="1600" i="1" dirty="0"/>
          </a:p>
          <a:p>
            <a:r>
              <a:rPr lang="de-DE" sz="1600" i="1" dirty="0"/>
              <a:t>      </a:t>
            </a:r>
            <a:r>
              <a:rPr lang="de-DE" sz="1600" dirty="0" err="1"/>
              <a:t>Meaning</a:t>
            </a:r>
            <a:r>
              <a:rPr lang="de-DE" sz="1600" dirty="0"/>
              <a:t>: Transition 1 </a:t>
            </a:r>
            <a:r>
              <a:rPr lang="de-DE" sz="1600" dirty="0" err="1"/>
              <a:t>earlier</a:t>
            </a:r>
            <a:r>
              <a:rPr lang="de-DE" sz="1600" dirty="0"/>
              <a:t> </a:t>
            </a:r>
            <a:r>
              <a:rPr lang="de-DE" sz="1600" dirty="0" err="1"/>
              <a:t>along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ray</a:t>
            </a:r>
            <a:endParaRPr lang="de-DE" sz="16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de-DE" sz="2800" b="1" dirty="0"/>
              <a:t>Ray </a:t>
            </a:r>
            <a:r>
              <a:rPr lang="de-DE" sz="2800" b="1" dirty="0" err="1"/>
              <a:t>Likelihood</a:t>
            </a:r>
            <a:r>
              <a:rPr lang="de-DE" sz="2800" b="1" dirty="0"/>
              <a:t> – 3 Cases </a:t>
            </a:r>
            <a:r>
              <a:rPr lang="de-DE" sz="2800" b="1" dirty="0" err="1"/>
              <a:t>of</a:t>
            </a:r>
            <a:r>
              <a:rPr lang="de-DE" sz="2800" b="1" dirty="0"/>
              <a:t> </a:t>
            </a:r>
            <a:r>
              <a:rPr lang="de-DE" sz="2800" b="1" dirty="0" err="1"/>
              <a:t>Contribution</a:t>
            </a:r>
            <a:br>
              <a:rPr lang="de-DE" sz="2800" b="1" dirty="0"/>
            </a:br>
            <a:br>
              <a:rPr lang="de-DE" sz="2800" b="1" dirty="0">
                <a:latin typeface="Arial"/>
                <a:cs typeface="Arial"/>
              </a:rPr>
            </a:br>
            <a:r>
              <a:rPr lang="en-GB" sz="2800" b="1" dirty="0">
                <a:latin typeface="Arial"/>
                <a:cs typeface="Arial"/>
              </a:rPr>
              <a:t> 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213520"/>
            <a:ext cx="7241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pPr marL="342900" indent="-342900">
              <a:buFont typeface="+mj-lt"/>
              <a:buAutoNum type="arabicPeriod"/>
            </a:pPr>
            <a:r>
              <a:rPr lang="de-DE" sz="1600" b="1" dirty="0"/>
              <a:t>Free-</a:t>
            </a:r>
            <a:r>
              <a:rPr lang="de-DE" sz="1600" b="1" dirty="0" err="1"/>
              <a:t>space</a:t>
            </a:r>
            <a:r>
              <a:rPr lang="de-DE" sz="1600" b="1" dirty="0"/>
              <a:t> </a:t>
            </a:r>
            <a:r>
              <a:rPr lang="de-DE" sz="1600" b="1" dirty="0" err="1"/>
              <a:t>transition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particular</a:t>
            </a:r>
            <a:r>
              <a:rPr lang="de-DE" sz="1600" b="1" dirty="0"/>
              <a:t> </a:t>
            </a:r>
            <a:r>
              <a:rPr lang="de-DE" sz="1600" b="1" dirty="0" err="1"/>
              <a:t>object</a:t>
            </a:r>
            <a:r>
              <a:rPr lang="de-DE" sz="1600" b="1" dirty="0"/>
              <a:t> </a:t>
            </a:r>
            <a:r>
              <a:rPr lang="de-DE" sz="1600" b="1" dirty="0" err="1"/>
              <a:t>class</a:t>
            </a:r>
            <a:r>
              <a:rPr lang="de-DE" sz="1600" b="1" dirty="0"/>
              <a:t> </a:t>
            </a:r>
            <a:r>
              <a:rPr lang="de-DE" sz="1600" b="1" i="1" dirty="0"/>
              <a:t>i</a:t>
            </a:r>
            <a:r>
              <a:rPr lang="de-DE" sz="1600" b="1" dirty="0"/>
              <a:t> </a:t>
            </a:r>
            <a:r>
              <a:rPr lang="de-DE" sz="1600" b="1" dirty="0" err="1"/>
              <a:t>at</a:t>
            </a:r>
            <a:r>
              <a:rPr lang="de-DE" sz="1600" b="1" dirty="0"/>
              <a:t> </a:t>
            </a:r>
            <a:r>
              <a:rPr lang="de-DE" sz="1600" b="1" dirty="0" err="1"/>
              <a:t>depth</a:t>
            </a:r>
            <a:r>
              <a:rPr lang="de-DE" sz="1600" b="1" dirty="0"/>
              <a:t> </a:t>
            </a:r>
            <a:r>
              <a:rPr lang="de-DE" sz="1600" b="1" i="1" dirty="0"/>
              <a:t>d</a:t>
            </a:r>
            <a:r>
              <a:rPr lang="de-DE" sz="1600" b="1" dirty="0"/>
              <a:t>:</a:t>
            </a:r>
            <a:r>
              <a:rPr lang="de-DE" sz="1600" i="1" dirty="0"/>
              <a:t>	</a:t>
            </a:r>
          </a:p>
          <a:p>
            <a:endParaRPr lang="de-DE" sz="1600" i="1" dirty="0"/>
          </a:p>
          <a:p>
            <a:pPr marL="342900" indent="-342900">
              <a:buFont typeface="+mj-lt"/>
              <a:buAutoNum type="arabicPeriod"/>
            </a:pPr>
            <a:endParaRPr lang="de-DE" sz="1600" i="1" dirty="0"/>
          </a:p>
          <a:p>
            <a:endParaRPr lang="de-DE" sz="1600" dirty="0"/>
          </a:p>
          <a:p>
            <a:r>
              <a:rPr lang="de-DE" sz="1600" dirty="0"/>
              <a:t>      </a:t>
            </a:r>
            <a:r>
              <a:rPr lang="de-DE" sz="1600" dirty="0" err="1"/>
              <a:t>Summing</a:t>
            </a:r>
            <a:r>
              <a:rPr lang="de-DE" sz="1600" dirty="0"/>
              <a:t> </a:t>
            </a:r>
            <a:r>
              <a:rPr lang="de-DE" sz="1600" dirty="0" err="1"/>
              <a:t>yields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16" name="Bild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72" y="2080533"/>
            <a:ext cx="5614640" cy="268347"/>
          </a:xfrm>
          <a:prstGeom prst="rect">
            <a:avLst/>
          </a:prstGeom>
        </p:spPr>
      </p:pic>
      <p:pic>
        <p:nvPicPr>
          <p:cNvPr id="17" name="Bild 16" descr="Screen Shot 2016-05-01 at 15.52.2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2564904"/>
            <a:ext cx="2667351" cy="686934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3" y="5028226"/>
            <a:ext cx="2929632" cy="284218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39552" y="3432181"/>
            <a:ext cx="7241061" cy="830997"/>
            <a:chOff x="395536" y="3136949"/>
            <a:chExt cx="7241061" cy="830997"/>
          </a:xfrm>
        </p:grpSpPr>
        <p:pic>
          <p:nvPicPr>
            <p:cNvPr id="14" name="Bild 1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3719424"/>
              <a:ext cx="457200" cy="203200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395536" y="3136949"/>
              <a:ext cx="7241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2.   All </a:t>
              </a:r>
              <a:r>
                <a:rPr lang="de-DE" sz="1600" b="1" dirty="0" err="1"/>
                <a:t>voxels</a:t>
              </a:r>
              <a:r>
                <a:rPr lang="de-DE" sz="1600" b="1" dirty="0"/>
                <a:t> in </a:t>
              </a:r>
              <a:r>
                <a:rPr lang="de-DE" sz="1600" b="1" dirty="0" err="1"/>
                <a:t>the</a:t>
              </a:r>
              <a:r>
                <a:rPr lang="de-DE" sz="1600" b="1" dirty="0"/>
                <a:t> </a:t>
              </a:r>
              <a:r>
                <a:rPr lang="de-DE" sz="1600" b="1" dirty="0" err="1"/>
                <a:t>range</a:t>
              </a:r>
              <a:r>
                <a:rPr lang="de-DE" sz="1600" b="1" dirty="0"/>
                <a:t> </a:t>
              </a:r>
              <a:r>
                <a:rPr lang="de-DE" sz="1600" b="1" dirty="0" err="1"/>
                <a:t>are</a:t>
              </a:r>
              <a:r>
                <a:rPr lang="de-DE" sz="1600" b="1" dirty="0"/>
                <a:t> </a:t>
              </a:r>
              <a:r>
                <a:rPr lang="de-DE" sz="1600" b="1" dirty="0" err="1"/>
                <a:t>freespace</a:t>
              </a:r>
              <a:r>
                <a:rPr lang="de-DE" sz="1600" b="1" dirty="0"/>
                <a:t>:</a:t>
              </a:r>
            </a:p>
            <a:p>
              <a:pPr marL="342900" indent="-342900">
                <a:buAutoNum type="arabicPeriod" startAt="2"/>
              </a:pPr>
              <a:endParaRPr lang="de-DE" sz="1600" dirty="0"/>
            </a:p>
            <a:p>
              <a:r>
                <a:rPr lang="de-DE" sz="1600" dirty="0"/>
                <a:t>      </a:t>
              </a:r>
              <a:r>
                <a:rPr lang="de-DE" sz="1600" dirty="0" err="1"/>
                <a:t>Contribution</a:t>
              </a:r>
              <a:r>
                <a:rPr lang="de-DE" sz="1600" dirty="0"/>
                <a:t> </a:t>
              </a:r>
              <a:r>
                <a:rPr lang="de-DE" sz="1600" dirty="0" err="1"/>
                <a:t>is</a:t>
              </a:r>
              <a:r>
                <a:rPr lang="de-DE" sz="1600" dirty="0"/>
                <a:t> </a:t>
              </a:r>
            </a:p>
          </p:txBody>
        </p:sp>
      </p:grpSp>
      <p:pic>
        <p:nvPicPr>
          <p:cNvPr id="18" name="Bild 1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57" b="-10417"/>
          <a:stretch/>
        </p:blipFill>
        <p:spPr>
          <a:xfrm>
            <a:off x="3961250" y="3946491"/>
            <a:ext cx="648072" cy="2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5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Class - </a:t>
            </a:r>
            <a:r>
              <a:rPr lang="de-DE" sz="1600" b="1" dirty="0" err="1"/>
              <a:t>Specific</a:t>
            </a:r>
            <a:r>
              <a:rPr lang="de-DE" sz="1600" b="1" dirty="0"/>
              <a:t> </a:t>
            </a:r>
            <a:r>
              <a:rPr lang="de-DE" sz="1600" b="1" dirty="0" err="1"/>
              <a:t>Geometric</a:t>
            </a:r>
            <a:r>
              <a:rPr lang="de-DE" sz="1600" b="1" dirty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/>
          </a:p>
          <a:p>
            <a:r>
              <a:rPr lang="de-DE" sz="1400" dirty="0"/>
              <a:t>Goal: Model </a:t>
            </a:r>
            <a:r>
              <a:rPr lang="de-DE" sz="1400" dirty="0" err="1"/>
              <a:t>smoothness</a:t>
            </a:r>
            <a:r>
              <a:rPr lang="de-DE" sz="1400" dirty="0"/>
              <a:t> </a:t>
            </a:r>
            <a:r>
              <a:rPr lang="de-DE" sz="1400" dirty="0" err="1"/>
              <a:t>term</a:t>
            </a:r>
            <a:r>
              <a:rPr lang="de-DE" sz="1400" dirty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/>
              <a:t>Recall:</a:t>
            </a:r>
          </a:p>
          <a:p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/>
              <a:t>          </a:t>
            </a:r>
            <a:r>
              <a:rPr lang="de-DE" sz="1400" dirty="0" err="1"/>
              <a:t>is</a:t>
            </a:r>
            <a:r>
              <a:rPr lang="de-DE" sz="1400" dirty="0"/>
              <a:t> not </a:t>
            </a:r>
            <a:r>
              <a:rPr lang="de-DE" sz="1400" dirty="0" err="1"/>
              <a:t>dependent</a:t>
            </a:r>
            <a:r>
              <a:rPr lang="de-DE" sz="1400" dirty="0"/>
              <a:t> on </a:t>
            </a:r>
            <a:r>
              <a:rPr lang="de-DE" sz="1400" dirty="0" err="1"/>
              <a:t>position</a:t>
            </a:r>
            <a:r>
              <a:rPr lang="de-DE" sz="1400" dirty="0"/>
              <a:t> in </a:t>
            </a:r>
            <a:r>
              <a:rPr lang="de-DE" sz="1400" dirty="0" err="1"/>
              <a:t>space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interested</a:t>
            </a:r>
            <a:r>
              <a:rPr lang="de-DE" sz="1400" dirty="0"/>
              <a:t> in </a:t>
            </a:r>
            <a:r>
              <a:rPr lang="de-DE" sz="1400" dirty="0" err="1"/>
              <a:t>transitions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-&gt; happen „</a:t>
            </a:r>
            <a:r>
              <a:rPr lang="de-DE" sz="1400" dirty="0" err="1"/>
              <a:t>rarely</a:t>
            </a:r>
            <a:r>
              <a:rPr lang="de-DE" sz="1400" dirty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/>
              <a:t>Smoothness</a:t>
            </a:r>
            <a:r>
              <a:rPr lang="de-DE" sz="1400" dirty="0"/>
              <a:t> </a:t>
            </a:r>
            <a:r>
              <a:rPr lang="de-DE" sz="1400" dirty="0" err="1"/>
              <a:t>depends</a:t>
            </a:r>
            <a:r>
              <a:rPr lang="de-DE" sz="1400" dirty="0"/>
              <a:t> on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normal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/>
              <a:t> Transition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classes</a:t>
            </a:r>
            <a:r>
              <a:rPr lang="de-DE" sz="1400" dirty="0"/>
              <a:t> (Sky, </a:t>
            </a:r>
            <a:r>
              <a:rPr lang="de-DE" sz="1400" dirty="0" err="1"/>
              <a:t>Building</a:t>
            </a:r>
            <a:r>
              <a:rPr lang="de-DE" sz="1400" dirty="0"/>
              <a:t>, </a:t>
            </a:r>
            <a:r>
              <a:rPr lang="de-DE" sz="1400" dirty="0" err="1"/>
              <a:t>Ground</a:t>
            </a:r>
            <a:r>
              <a:rPr lang="de-DE" sz="1400" dirty="0"/>
              <a:t>) </a:t>
            </a:r>
            <a:r>
              <a:rPr lang="de-DE" sz="1400" dirty="0" err="1"/>
              <a:t>correlate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particular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endParaRPr lang="de-DE" sz="1400" dirty="0"/>
          </a:p>
          <a:p>
            <a:pPr>
              <a:lnSpc>
                <a:spcPct val="20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/>
              <a:t>Examples</a:t>
            </a:r>
            <a:endParaRPr lang="de-DE" sz="1400" dirty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upwards</a:t>
            </a:r>
            <a:r>
              <a:rPr lang="de-DE" sz="1400" dirty="0"/>
              <a:t>    /    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0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Data Term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Regularization</a:t>
            </a:r>
            <a:endParaRPr lang="de-DE" sz="1400" dirty="0"/>
          </a:p>
        </p:txBody>
      </p:sp>
      <p:cxnSp>
        <p:nvCxnSpPr>
          <p:cNvPr id="11" name="Gerade Verbindung 10"/>
          <p:cNvCxnSpPr>
            <a:stCxn id="8" idx="0"/>
          </p:cNvCxnSpPr>
          <p:nvPr/>
        </p:nvCxnSpPr>
        <p:spPr>
          <a:xfrm flipV="1">
            <a:off x="5364088" y="1999770"/>
            <a:ext cx="553132" cy="18534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508104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  <p:pic>
        <p:nvPicPr>
          <p:cNvPr id="10" name="Bild 9" descr="Screen Shot 2016-05-07 at 09.16.5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2195736" cy="295580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75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09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Class - </a:t>
            </a:r>
            <a:r>
              <a:rPr lang="de-DE" sz="1600" b="1" dirty="0" err="1"/>
              <a:t>Specific</a:t>
            </a:r>
            <a:r>
              <a:rPr lang="de-DE" sz="1600" b="1" dirty="0"/>
              <a:t> </a:t>
            </a:r>
            <a:r>
              <a:rPr lang="de-DE" sz="1600" b="1" dirty="0" err="1"/>
              <a:t>Geometric</a:t>
            </a:r>
            <a:r>
              <a:rPr lang="de-DE" sz="1600" b="1" dirty="0"/>
              <a:t> Priors</a:t>
            </a:r>
          </a:p>
          <a:p>
            <a:endParaRPr lang="de-DE" sz="1600" b="1" dirty="0"/>
          </a:p>
          <a:p>
            <a:pPr>
              <a:lnSpc>
                <a:spcPct val="150000"/>
              </a:lnSpc>
            </a:pPr>
            <a:r>
              <a:rPr lang="de-DE" sz="1400" dirty="0"/>
              <a:t>Goal: Model          , </a:t>
            </a:r>
            <a:r>
              <a:rPr lang="de-DE" sz="1400" dirty="0" err="1"/>
              <a:t>interpreted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/>
              <a:t>probabilities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/>
              <a:t>           - </a:t>
            </a:r>
            <a:r>
              <a:rPr lang="de-DE" sz="1400" dirty="0" err="1"/>
              <a:t>probability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transition</a:t>
            </a:r>
            <a:r>
              <a:rPr lang="de-DE" sz="1400" dirty="0"/>
              <a:t> </a:t>
            </a:r>
            <a:r>
              <a:rPr lang="de-DE" sz="1400" i="1" dirty="0"/>
              <a:t>i &lt;-&gt;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given</a:t>
            </a:r>
            <a:r>
              <a:rPr lang="de-DE" sz="1400" dirty="0"/>
              <a:t> normal </a:t>
            </a:r>
            <a:r>
              <a:rPr lang="de-DE" sz="1400" i="1" dirty="0" err="1"/>
              <a:t>n</a:t>
            </a:r>
            <a:r>
              <a:rPr lang="de-DE" sz="1400" i="1" dirty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- </a:t>
            </a:r>
            <a:r>
              <a:rPr lang="de-DE" sz="1400" dirty="0" err="1"/>
              <a:t>transition</a:t>
            </a:r>
            <a:r>
              <a:rPr lang="de-DE" sz="1400" dirty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- </a:t>
            </a:r>
            <a:r>
              <a:rPr lang="de-DE" sz="1400" dirty="0" err="1"/>
              <a:t>unit-length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/>
          </a:p>
          <a:p>
            <a:endParaRPr lang="de-DE" sz="1600" dirty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/>
              <a:t>Instead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moedling</a:t>
            </a:r>
            <a:r>
              <a:rPr lang="de-DE" sz="1400" dirty="0"/>
              <a:t>        </a:t>
            </a:r>
            <a:r>
              <a:rPr lang="de-DE" sz="1400" dirty="0" err="1"/>
              <a:t>direclty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/>
              <a:t>Modeled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a Gibbs </a:t>
            </a:r>
            <a:r>
              <a:rPr lang="de-DE" sz="1400" dirty="0" err="1"/>
              <a:t>probability</a:t>
            </a:r>
            <a:r>
              <a:rPr lang="de-DE" sz="1400" dirty="0"/>
              <a:t> </a:t>
            </a:r>
            <a:r>
              <a:rPr lang="de-DE" sz="1400" dirty="0" err="1"/>
              <a:t>measure</a:t>
            </a:r>
            <a:endParaRPr lang="de-DE" sz="1400" dirty="0"/>
          </a:p>
          <a:p>
            <a:pPr>
              <a:lnSpc>
                <a:spcPct val="140000"/>
              </a:lnSpc>
            </a:pPr>
            <a:r>
              <a:rPr lang="de-DE" sz="1400" dirty="0"/>
              <a:t>       </a:t>
            </a:r>
            <a:r>
              <a:rPr lang="de-DE" sz="1400" dirty="0" err="1"/>
              <a:t>for</a:t>
            </a:r>
            <a:r>
              <a:rPr lang="de-DE" sz="1400" dirty="0"/>
              <a:t> a pos. 1-homog. </a:t>
            </a:r>
            <a:r>
              <a:rPr lang="de-DE" sz="1400" dirty="0" err="1"/>
              <a:t>Function</a:t>
            </a:r>
            <a:r>
              <a:rPr lang="de-DE" sz="1400" dirty="0"/>
              <a:t>       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respective</a:t>
            </a:r>
            <a:r>
              <a:rPr lang="de-DE" sz="1400" dirty="0"/>
              <a:t> </a:t>
            </a:r>
            <a:r>
              <a:rPr lang="de-DE" sz="1400" dirty="0" err="1"/>
              <a:t>partition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pPr>
              <a:lnSpc>
                <a:spcPct val="80000"/>
              </a:lnSpc>
            </a:pPr>
            <a:endParaRPr lang="de-DE" sz="1400" dirty="0"/>
          </a:p>
          <a:p>
            <a:pPr>
              <a:lnSpc>
                <a:spcPct val="140000"/>
              </a:lnSpc>
            </a:pPr>
            <a:r>
              <a:rPr lang="de-DE" sz="1400" dirty="0" err="1"/>
              <a:t>Consequently</a:t>
            </a:r>
            <a:r>
              <a:rPr lang="de-DE" sz="1400" dirty="0"/>
              <a:t> </a:t>
            </a:r>
            <a:endParaRPr lang="de-DE" sz="1600" b="1" dirty="0"/>
          </a:p>
          <a:p>
            <a:pPr>
              <a:lnSpc>
                <a:spcPct val="70000"/>
              </a:lnSpc>
            </a:pPr>
            <a:endParaRPr lang="de-DE" sz="1600" b="1" dirty="0"/>
          </a:p>
          <a:p>
            <a:pPr>
              <a:lnSpc>
                <a:spcPct val="140000"/>
              </a:lnSpc>
            </a:pPr>
            <a:r>
              <a:rPr lang="de-DE" sz="1400" b="1" dirty="0"/>
              <a:t>Train </a:t>
            </a:r>
            <a:r>
              <a:rPr lang="de-DE" sz="1400" b="1" dirty="0" err="1"/>
              <a:t>over</a:t>
            </a:r>
            <a:r>
              <a:rPr lang="de-DE" sz="1400" b="1" dirty="0"/>
              <a:t> </a:t>
            </a:r>
            <a:r>
              <a:rPr lang="de-DE" sz="1400" b="1" dirty="0" err="1"/>
              <a:t>data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/>
          </a:p>
          <a:p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b="1" dirty="0"/>
              <a:t>But </a:t>
            </a:r>
            <a:r>
              <a:rPr lang="de-DE" sz="1400" b="1" dirty="0" err="1"/>
              <a:t>how</a:t>
            </a:r>
            <a:r>
              <a:rPr lang="de-DE" sz="1400" b="1" dirty="0"/>
              <a:t> </a:t>
            </a:r>
            <a:r>
              <a:rPr lang="de-DE" sz="1400" b="1" dirty="0" err="1"/>
              <a:t>choose</a:t>
            </a:r>
            <a:r>
              <a:rPr lang="de-DE" sz="1400" b="1" dirty="0"/>
              <a:t>/</a:t>
            </a:r>
            <a:r>
              <a:rPr lang="de-DE" sz="1400" b="1" dirty="0" err="1"/>
              <a:t>train</a:t>
            </a:r>
            <a:r>
              <a:rPr lang="de-DE" sz="1400" b="1" dirty="0"/>
              <a:t> </a:t>
            </a:r>
            <a:r>
              <a:rPr lang="de-DE" sz="1400" b="1" dirty="0" err="1"/>
              <a:t>convex</a:t>
            </a:r>
            <a:r>
              <a:rPr lang="de-DE" sz="1400" b="1" dirty="0"/>
              <a:t> positive 1-homog. </a:t>
            </a:r>
            <a:r>
              <a:rPr lang="de-DE" sz="1400" b="1" dirty="0" err="1"/>
              <a:t>Function</a:t>
            </a:r>
            <a:r>
              <a:rPr lang="de-DE" sz="1400" b="1" dirty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/>
              <a:t> </a:t>
            </a:r>
          </a:p>
          <a:p>
            <a:pPr>
              <a:lnSpc>
                <a:spcPct val="140000"/>
              </a:lnSpc>
            </a:pP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b="1" dirty="0"/>
              <a:t> </a:t>
            </a:r>
          </a:p>
          <a:p>
            <a:pPr>
              <a:lnSpc>
                <a:spcPct val="140000"/>
              </a:lnSpc>
            </a:pP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3D </a:t>
            </a:r>
            <a:r>
              <a:rPr lang="de-DE" sz="1200" dirty="0" err="1"/>
              <a:t>cadastral</a:t>
            </a:r>
            <a:r>
              <a:rPr lang="de-DE" sz="1200" dirty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44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74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Class - </a:t>
            </a:r>
            <a:r>
              <a:rPr lang="de-DE" sz="1600" b="1" dirty="0" err="1"/>
              <a:t>Specific</a:t>
            </a:r>
            <a:r>
              <a:rPr lang="de-DE" sz="1600" b="1" dirty="0"/>
              <a:t> </a:t>
            </a:r>
            <a:r>
              <a:rPr lang="de-DE" sz="1600" b="1" dirty="0" err="1"/>
              <a:t>Geometric</a:t>
            </a:r>
            <a:r>
              <a:rPr lang="de-DE" sz="1600" b="1" dirty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/>
          </a:p>
          <a:p>
            <a:pPr>
              <a:lnSpc>
                <a:spcPct val="150000"/>
              </a:lnSpc>
            </a:pPr>
            <a:r>
              <a:rPr lang="de-DE" sz="1600" b="1" dirty="0"/>
              <a:t>Goal: </a:t>
            </a:r>
            <a:r>
              <a:rPr lang="de-DE" sz="1400" b="1" dirty="0" err="1"/>
              <a:t>Choose</a:t>
            </a:r>
            <a:r>
              <a:rPr lang="de-DE" sz="1400" b="1" dirty="0"/>
              <a:t> </a:t>
            </a:r>
            <a:r>
              <a:rPr lang="de-DE" sz="1400" b="1" dirty="0" err="1"/>
              <a:t>good</a:t>
            </a:r>
            <a:endParaRPr lang="de-DE" sz="1400" i="1" dirty="0"/>
          </a:p>
          <a:p>
            <a:pPr>
              <a:lnSpc>
                <a:spcPct val="150000"/>
              </a:lnSpc>
            </a:pP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         stand </a:t>
            </a:r>
            <a:r>
              <a:rPr lang="de-DE" sz="1400" dirty="0" err="1"/>
              <a:t>for</a:t>
            </a:r>
            <a:r>
              <a:rPr lang="de-DE" sz="1400" dirty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/>
              <a:t>In </a:t>
            </a:r>
            <a:r>
              <a:rPr lang="de-DE" sz="1400" dirty="0" err="1"/>
              <a:t>general</a:t>
            </a:r>
            <a:r>
              <a:rPr lang="de-DE" sz="1400" dirty="0"/>
              <a:t>, </a:t>
            </a:r>
            <a:r>
              <a:rPr lang="de-DE" sz="1400" dirty="0" err="1"/>
              <a:t>isotropic</a:t>
            </a:r>
            <a:r>
              <a:rPr lang="de-DE" sz="1400" dirty="0"/>
              <a:t> </a:t>
            </a:r>
            <a:r>
              <a:rPr lang="de-DE" sz="1400" dirty="0" err="1"/>
              <a:t>regulizer</a:t>
            </a:r>
            <a:r>
              <a:rPr lang="de-DE" sz="1400" dirty="0"/>
              <a:t>: All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directions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penelized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same -&gt; </a:t>
            </a:r>
            <a:r>
              <a:rPr lang="de-DE" sz="1400" dirty="0" err="1"/>
              <a:t>sphere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/>
              <a:t>More </a:t>
            </a:r>
            <a:r>
              <a:rPr lang="de-DE" sz="1400" dirty="0" err="1"/>
              <a:t>elaborate</a:t>
            </a:r>
            <a:r>
              <a:rPr lang="de-DE" sz="1400" dirty="0"/>
              <a:t>, </a:t>
            </a:r>
            <a:r>
              <a:rPr lang="de-DE" sz="1400" dirty="0" err="1"/>
              <a:t>anisotropic</a:t>
            </a:r>
            <a:r>
              <a:rPr lang="de-DE" sz="1400" dirty="0"/>
              <a:t> </a:t>
            </a:r>
            <a:r>
              <a:rPr lang="de-DE" sz="1400" dirty="0" err="1"/>
              <a:t>regulizer</a:t>
            </a:r>
            <a:r>
              <a:rPr lang="de-DE" sz="1400" dirty="0"/>
              <a:t>: </a:t>
            </a:r>
            <a:r>
              <a:rPr lang="de-DE" sz="1400" dirty="0" err="1"/>
              <a:t>distinguishing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Normals -&gt; e.g. </a:t>
            </a:r>
            <a:r>
              <a:rPr lang="de-DE" sz="1400" dirty="0" err="1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/>
              <a:t>Papers </a:t>
            </a:r>
            <a:r>
              <a:rPr lang="de-DE" sz="1400" dirty="0" err="1"/>
              <a:t>approach</a:t>
            </a:r>
            <a:r>
              <a:rPr lang="de-DE" sz="1400" dirty="0"/>
              <a:t>: Wulf Space -&gt; </a:t>
            </a:r>
            <a:r>
              <a:rPr lang="de-DE" sz="1400" dirty="0" err="1"/>
              <a:t>Convex</a:t>
            </a:r>
            <a:r>
              <a:rPr lang="de-DE" sz="1400" dirty="0"/>
              <a:t> </a:t>
            </a:r>
            <a:r>
              <a:rPr lang="de-DE" sz="1400" dirty="0" err="1"/>
              <a:t>shape</a:t>
            </a:r>
            <a:r>
              <a:rPr lang="de-DE" sz="1400" dirty="0"/>
              <a:t> </a:t>
            </a:r>
            <a:r>
              <a:rPr lang="de-DE" sz="1400" dirty="0" err="1"/>
              <a:t>trained</a:t>
            </a:r>
            <a:r>
              <a:rPr lang="de-DE" sz="1400" dirty="0"/>
              <a:t> on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every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i &lt;-&gt; </a:t>
            </a:r>
            <a:r>
              <a:rPr lang="de-DE" sz="1400" dirty="0" err="1"/>
              <a:t>j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endParaRPr lang="de-DE" sz="1400" dirty="0"/>
          </a:p>
          <a:p>
            <a:pPr>
              <a:lnSpc>
                <a:spcPct val="120000"/>
              </a:lnSpc>
            </a:pPr>
            <a:r>
              <a:rPr lang="de-DE" sz="1400" dirty="0" err="1"/>
              <a:t>Energy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gets</a:t>
            </a:r>
            <a:r>
              <a:rPr lang="de-DE" sz="1400" dirty="0"/>
              <a:t>  </a:t>
            </a:r>
            <a:r>
              <a:rPr lang="de-DE" sz="1400" dirty="0" err="1"/>
              <a:t>penalized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normal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  <a:r>
              <a:rPr lang="de-DE" sz="1400" i="1" dirty="0" err="1"/>
              <a:t>n</a:t>
            </a:r>
            <a:r>
              <a:rPr lang="de-DE" sz="1400" i="1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         : </a:t>
            </a:r>
            <a:r>
              <a:rPr lang="de-DE" sz="1400" dirty="0" err="1"/>
              <a:t>length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blue</a:t>
            </a:r>
            <a:r>
              <a:rPr lang="de-DE" sz="1400" dirty="0"/>
              <a:t> </a:t>
            </a:r>
            <a:r>
              <a:rPr lang="de-DE" sz="1400" dirty="0" err="1"/>
              <a:t>line</a:t>
            </a:r>
            <a:r>
              <a:rPr lang="de-DE" sz="1400" dirty="0"/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7" y="5992200"/>
            <a:ext cx="467939" cy="24511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472898"/>
            <a:ext cx="3087686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&lt;-&gt; Wulf Space 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1. Line Shape </a:t>
            </a:r>
          </a:p>
          <a:p>
            <a:r>
              <a:rPr lang="de-DE" sz="1400" dirty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/>
              <a:t>direction</a:t>
            </a:r>
            <a:endParaRPr lang="de-DE" sz="1400" dirty="0"/>
          </a:p>
          <a:p>
            <a:r>
              <a:rPr lang="de-DE" sz="1400" dirty="0"/>
              <a:t>&lt;-&gt; </a:t>
            </a:r>
            <a:r>
              <a:rPr lang="de-DE" sz="1400" dirty="0" err="1"/>
              <a:t>fasades</a:t>
            </a:r>
            <a:endParaRPr lang="de-DE" sz="1400" dirty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/>
              <a:t>2. 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specific</a:t>
            </a:r>
            <a:r>
              <a:rPr lang="de-DE" sz="1400" dirty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</a:p>
          <a:p>
            <a:r>
              <a:rPr lang="de-DE" sz="1400" dirty="0"/>
              <a:t>&lt;-&gt; </a:t>
            </a:r>
            <a:r>
              <a:rPr lang="de-DE" sz="1400" dirty="0" err="1"/>
              <a:t>ground</a:t>
            </a:r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160513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b="1" dirty="0"/>
          </a:p>
          <a:p>
            <a:pPr marL="285750" indent="-285750">
              <a:buFont typeface="Arial"/>
              <a:buChar char="•"/>
            </a:pPr>
            <a:endParaRPr lang="de-DE" sz="1600" b="1" dirty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The </a:t>
            </a:r>
            <a:r>
              <a:rPr lang="de-DE" sz="1600" dirty="0" err="1"/>
              <a:t>approach</a:t>
            </a:r>
            <a:r>
              <a:rPr lang="de-DE" sz="1600" dirty="0"/>
              <a:t> </a:t>
            </a:r>
            <a:r>
              <a:rPr lang="de-DE" sz="1600" dirty="0" err="1"/>
              <a:t>leads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geometry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segmentation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improved</a:t>
            </a:r>
            <a:r>
              <a:rPr lang="de-DE" sz="1600" dirty="0"/>
              <a:t> (</a:t>
            </a:r>
            <a:r>
              <a:rPr lang="de-DE" sz="1600" dirty="0" err="1"/>
              <a:t>Col</a:t>
            </a:r>
            <a:r>
              <a:rPr lang="de-DE" sz="1600" dirty="0"/>
              <a:t>. 4)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Raw</a:t>
            </a:r>
            <a:r>
              <a:rPr lang="de-DE" sz="1400" dirty="0"/>
              <a:t> Image </a:t>
            </a:r>
            <a:r>
              <a:rPr lang="de-DE" sz="1400" dirty="0" err="1"/>
              <a:t>Labeling</a:t>
            </a:r>
            <a:r>
              <a:rPr lang="de-DE" sz="1400" dirty="0"/>
              <a:t> </a:t>
            </a:r>
            <a:r>
              <a:rPr lang="de-DE" sz="1400" dirty="0" err="1"/>
              <a:t>confuses</a:t>
            </a:r>
            <a:r>
              <a:rPr lang="de-DE" sz="1400" dirty="0"/>
              <a:t>:</a:t>
            </a:r>
          </a:p>
          <a:p>
            <a:r>
              <a:rPr lang="de-DE" sz="1400" dirty="0" err="1"/>
              <a:t>Ground</a:t>
            </a:r>
            <a:r>
              <a:rPr lang="de-DE" sz="1400" dirty="0"/>
              <a:t>, </a:t>
            </a:r>
            <a:r>
              <a:rPr lang="de-DE" sz="1400" dirty="0" err="1"/>
              <a:t>building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TV-</a:t>
            </a:r>
            <a:r>
              <a:rPr lang="de-DE" sz="1400" dirty="0" err="1"/>
              <a:t>Flux</a:t>
            </a:r>
            <a:r>
              <a:rPr lang="de-DE" sz="1400" dirty="0"/>
              <a:t> (</a:t>
            </a:r>
            <a:r>
              <a:rPr lang="de-DE" sz="1400" dirty="0" err="1"/>
              <a:t>standard</a:t>
            </a:r>
            <a:r>
              <a:rPr lang="de-DE" sz="1400" dirty="0"/>
              <a:t>): </a:t>
            </a:r>
            <a:r>
              <a:rPr lang="de-DE" sz="1400" dirty="0" err="1"/>
              <a:t>Misses</a:t>
            </a:r>
            <a:r>
              <a:rPr lang="de-DE" sz="1400" dirty="0"/>
              <a:t> </a:t>
            </a:r>
            <a:r>
              <a:rPr lang="de-DE" sz="1400" dirty="0" err="1"/>
              <a:t>ground</a:t>
            </a:r>
            <a:r>
              <a:rPr lang="de-DE" sz="1400" dirty="0"/>
              <a:t> </a:t>
            </a:r>
            <a:r>
              <a:rPr lang="de-DE" sz="1400" dirty="0" err="1"/>
              <a:t>fully</a:t>
            </a:r>
            <a:r>
              <a:rPr lang="de-DE" sz="1400" dirty="0"/>
              <a:t>,</a:t>
            </a:r>
          </a:p>
          <a:p>
            <a:r>
              <a:rPr lang="de-DE" sz="1400" dirty="0" err="1"/>
              <a:t>Particially</a:t>
            </a:r>
            <a:r>
              <a:rPr lang="de-DE" sz="1400" dirty="0"/>
              <a:t> </a:t>
            </a:r>
            <a:r>
              <a:rPr lang="de-DE" sz="1400" dirty="0" err="1"/>
              <a:t>facadas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roof</a:t>
            </a:r>
            <a:r>
              <a:rPr lang="de-DE" sz="1400" dirty="0"/>
              <a:t> </a:t>
            </a:r>
            <a:r>
              <a:rPr lang="de-DE" sz="1400" dirty="0" err="1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Image &amp; </a:t>
            </a:r>
            <a:r>
              <a:rPr lang="de-DE" sz="1200" dirty="0" err="1"/>
              <a:t>Depth</a:t>
            </a:r>
            <a:r>
              <a:rPr lang="de-DE" sz="1200" dirty="0"/>
              <a:t> </a:t>
            </a:r>
            <a:r>
              <a:rPr lang="de-DE" sz="1200" dirty="0" err="1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3761050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&amp; Motivation</a:t>
            </a:r>
            <a:endParaRPr lang="de-CH" dirty="0"/>
          </a:p>
        </p:txBody>
      </p:sp>
      <p:pic>
        <p:nvPicPr>
          <p:cNvPr id="11" name="Bild 11" descr="Screen Shot 2016-04-29 at 10.59.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21" y="975673"/>
            <a:ext cx="4283968" cy="1109740"/>
          </a:xfrm>
          <a:prstGeom prst="rect">
            <a:avLst/>
          </a:prstGeom>
        </p:spPr>
      </p:pic>
      <p:pic>
        <p:nvPicPr>
          <p:cNvPr id="12" name="Bild 12" descr="Screen Shot 2016-04-29 at 10.59.3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7" y="2600483"/>
            <a:ext cx="3384376" cy="2220822"/>
          </a:xfrm>
          <a:prstGeom prst="rect">
            <a:avLst/>
          </a:prstGeom>
        </p:spPr>
      </p:pic>
      <p:sp>
        <p:nvSpPr>
          <p:cNvPr id="13" name="Textfeld 14"/>
          <p:cNvSpPr txBox="1"/>
          <p:nvPr/>
        </p:nvSpPr>
        <p:spPr>
          <a:xfrm>
            <a:off x="4832229" y="205579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input image </a:t>
            </a:r>
          </a:p>
        </p:txBody>
      </p:sp>
      <p:sp>
        <p:nvSpPr>
          <p:cNvPr id="14" name="Textfeld 15"/>
          <p:cNvSpPr txBox="1"/>
          <p:nvPr/>
        </p:nvSpPr>
        <p:spPr>
          <a:xfrm>
            <a:off x="627238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classification</a:t>
            </a:r>
          </a:p>
        </p:txBody>
      </p:sp>
      <p:sp>
        <p:nvSpPr>
          <p:cNvPr id="15" name="Textfeld 16"/>
          <p:cNvSpPr txBox="1"/>
          <p:nvPr/>
        </p:nvSpPr>
        <p:spPr>
          <a:xfrm>
            <a:off x="771254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depth map</a:t>
            </a:r>
          </a:p>
        </p:txBody>
      </p:sp>
      <p:sp>
        <p:nvSpPr>
          <p:cNvPr id="16" name="Textfeld 17"/>
          <p:cNvSpPr txBox="1"/>
          <p:nvPr/>
        </p:nvSpPr>
        <p:spPr>
          <a:xfrm>
            <a:off x="5364088" y="5542133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Result</a:t>
            </a:r>
            <a:r>
              <a:rPr lang="de-DE" sz="1400" dirty="0"/>
              <a:t>: </a:t>
            </a:r>
            <a:r>
              <a:rPr lang="de-DE" sz="1400" dirty="0" err="1"/>
              <a:t>Accurately</a:t>
            </a:r>
            <a:r>
              <a:rPr lang="de-DE" sz="1400" dirty="0"/>
              <a:t> </a:t>
            </a:r>
            <a:r>
              <a:rPr lang="de-DE" sz="1400" dirty="0" err="1"/>
              <a:t>labeled</a:t>
            </a:r>
            <a:r>
              <a:rPr lang="de-DE" sz="1400" dirty="0"/>
              <a:t> 3D </a:t>
            </a:r>
            <a:r>
              <a:rPr lang="de-DE" sz="1400" dirty="0" err="1"/>
              <a:t>reconstruction</a:t>
            </a:r>
            <a:endParaRPr lang="de-DE" sz="1400" dirty="0"/>
          </a:p>
        </p:txBody>
      </p:sp>
      <p:sp>
        <p:nvSpPr>
          <p:cNvPr id="10" name="Textfeld 5"/>
          <p:cNvSpPr txBox="1"/>
          <p:nvPr/>
        </p:nvSpPr>
        <p:spPr>
          <a:xfrm>
            <a:off x="6732240" y="4858163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1412776"/>
            <a:ext cx="4912946" cy="4824512"/>
          </a:xfrm>
        </p:spPr>
        <p:txBody>
          <a:bodyPr/>
          <a:lstStyle/>
          <a:p>
            <a:r>
              <a:rPr lang="en-US" dirty="0"/>
              <a:t>Both ill-posed problems: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Dense 3D modeling</a:t>
            </a:r>
          </a:p>
          <a:p>
            <a:r>
              <a:rPr lang="en-US" dirty="0"/>
              <a:t>Solution: </a:t>
            </a:r>
            <a:r>
              <a:rPr lang="en-US" dirty="0" err="1"/>
              <a:t>regularizers</a:t>
            </a:r>
            <a:r>
              <a:rPr lang="en-US" dirty="0"/>
              <a:t>, </a:t>
            </a:r>
            <a:r>
              <a:rPr lang="en-US" b="1" dirty="0"/>
              <a:t>but</a:t>
            </a:r>
            <a:r>
              <a:rPr lang="en-US" dirty="0"/>
              <a:t> it often fails</a:t>
            </a:r>
          </a:p>
          <a:p>
            <a:r>
              <a:rPr lang="en-US" dirty="0"/>
              <a:t>Papers approach: </a:t>
            </a:r>
          </a:p>
          <a:p>
            <a:pPr lvl="1"/>
            <a:r>
              <a:rPr lang="en-US" dirty="0"/>
              <a:t>Joint segmentation and dense reconstruction</a:t>
            </a:r>
          </a:p>
          <a:p>
            <a:endParaRPr lang="en-US" dirty="0"/>
          </a:p>
          <a:p>
            <a:r>
              <a:rPr lang="en-US" dirty="0"/>
              <a:t>Why does this makes sense?</a:t>
            </a:r>
          </a:p>
          <a:p>
            <a:pPr lvl="1"/>
            <a:r>
              <a:rPr lang="en-US" dirty="0"/>
              <a:t>Image segmentations</a:t>
            </a:r>
            <a:br>
              <a:rPr lang="en-US" dirty="0"/>
            </a:br>
            <a:r>
              <a:rPr lang="en-US" dirty="0"/>
              <a:t> -&gt; clues about surface orientation</a:t>
            </a:r>
          </a:p>
          <a:p>
            <a:pPr lvl="1"/>
            <a:r>
              <a:rPr lang="en-US" dirty="0"/>
              <a:t>Dense 3D reconstruction</a:t>
            </a:r>
            <a:br>
              <a:rPr lang="en-US" dirty="0"/>
            </a:br>
            <a:r>
              <a:rPr lang="en-US" dirty="0"/>
              <a:t> -&gt; yields a suitable regularization for segmentation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70435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Volume containing the whole scene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discrete voxels s</a:t>
            </a:r>
          </a:p>
          <a:p>
            <a:pPr lvl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de-CH" dirty="0"/>
              <a:t>Goal </a:t>
            </a:r>
          </a:p>
          <a:p>
            <a:pPr lvl="1"/>
            <a:r>
              <a:rPr lang="de-CH" dirty="0"/>
              <a:t>reconstruct surface</a:t>
            </a:r>
          </a:p>
          <a:p>
            <a:pPr lvl="1"/>
            <a:endParaRPr lang="de-CH" dirty="0"/>
          </a:p>
          <a:p>
            <a:r>
              <a:rPr lang="de-CH" dirty="0"/>
              <a:t>Underlying energy function</a:t>
            </a:r>
          </a:p>
          <a:p>
            <a:pPr lvl="1"/>
            <a:r>
              <a:rPr lang="de-CH" dirty="0"/>
              <a:t>minimize</a:t>
            </a:r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Formulation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96" y="2823586"/>
            <a:ext cx="3566549" cy="30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87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34" y="2031108"/>
            <a:ext cx="4291266" cy="311768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/>
              <a:t>Tradionally two categories</a:t>
            </a:r>
          </a:p>
          <a:p>
            <a:pPr lvl="1"/>
            <a:r>
              <a:rPr lang="de-CH" dirty="0"/>
              <a:t>free or occupied space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Paper devides into more categories</a:t>
            </a:r>
          </a:p>
          <a:p>
            <a:pPr lvl="1"/>
            <a:r>
              <a:rPr lang="de-CH" dirty="0"/>
              <a:t>sky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Surface </a:t>
            </a:r>
          </a:p>
          <a:p>
            <a:pPr lvl="1"/>
            <a:r>
              <a:rPr lang="de-CH" dirty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4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10" y="2204864"/>
            <a:ext cx="4108786" cy="298511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/>
              <a:t>Tradionally two categories</a:t>
            </a:r>
          </a:p>
          <a:p>
            <a:pPr lvl="1"/>
            <a:r>
              <a:rPr lang="de-CH" dirty="0"/>
              <a:t>free or occupied space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Paper devides into more categories</a:t>
            </a:r>
          </a:p>
          <a:p>
            <a:pPr lvl="1"/>
            <a:r>
              <a:rPr lang="de-CH" dirty="0"/>
              <a:t>sky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Surface </a:t>
            </a:r>
          </a:p>
          <a:p>
            <a:pPr lvl="1"/>
            <a:r>
              <a:rPr lang="de-CH" dirty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98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/>
              <a:t>      encodes whether label i is assigned at voxel s</a:t>
            </a:r>
          </a:p>
          <a:p>
            <a:endParaRPr lang="de-CH" dirty="0"/>
          </a:p>
          <a:p>
            <a:r>
              <a:rPr lang="de-CH" dirty="0"/>
              <a:t>Example:</a:t>
            </a:r>
          </a:p>
          <a:p>
            <a:pPr lvl="1"/>
            <a:r>
              <a:rPr lang="de-CH" dirty="0"/>
              <a:t>simple binary case in 2D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Term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4600"/>
          </a:xfrm>
          <a:prstGeom prst="rect">
            <a:avLst/>
          </a:prstGeom>
          <a:ln>
            <a:noFill/>
          </a:ln>
        </p:spPr>
      </p:pic>
      <p:grpSp>
        <p:nvGrpSpPr>
          <p:cNvPr id="21" name="Group 20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" name="Picture 22"/>
          <p:cNvPicPr/>
          <p:nvPr/>
        </p:nvPicPr>
        <p:blipFill>
          <a:blip r:embed="rId3"/>
          <a:stretch/>
        </p:blipFill>
        <p:spPr>
          <a:xfrm>
            <a:off x="5436096" y="2636912"/>
            <a:ext cx="3236400" cy="3291480"/>
          </a:xfrm>
          <a:prstGeom prst="rect">
            <a:avLst/>
          </a:prstGeom>
          <a:ln>
            <a:noFill/>
          </a:ln>
        </p:spPr>
      </p:pic>
      <p:pic>
        <p:nvPicPr>
          <p:cNvPr id="28" name="Bild 3"/>
          <p:cNvPicPr/>
          <p:nvPr/>
        </p:nvPicPr>
        <p:blipFill>
          <a:blip r:embed="rId4"/>
          <a:stretch/>
        </p:blipFill>
        <p:spPr>
          <a:xfrm>
            <a:off x="851881" y="2775595"/>
            <a:ext cx="308043" cy="3695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341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96" y="2886253"/>
            <a:ext cx="3555587" cy="32431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/>
              <a:t>     encodes the local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preference of voxel s for a particular label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Negative       means a preference for occupied space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Term (2)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0080" y="1371600"/>
            <a:ext cx="6766560" cy="1025776"/>
            <a:chOff x="640080" y="1371600"/>
            <a:chExt cx="6766560" cy="1025776"/>
          </a:xfrm>
        </p:grpSpPr>
        <p:pic>
          <p:nvPicPr>
            <p:cNvPr id="12" name="Bild 2"/>
            <p:cNvPicPr/>
            <p:nvPr/>
          </p:nvPicPr>
          <p:blipFill>
            <a:blip r:embed="rId3"/>
            <a:stretch/>
          </p:blipFill>
          <p:spPr>
            <a:xfrm>
              <a:off x="640080" y="1371600"/>
              <a:ext cx="6766560" cy="98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4"/>
          <p:cNvSpPr/>
          <p:nvPr/>
        </p:nvSpPr>
        <p:spPr>
          <a:xfrm flipV="1">
            <a:off x="7246080" y="2801456"/>
            <a:ext cx="396720" cy="81648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/>
          <p:cNvSpPr/>
          <p:nvPr/>
        </p:nvSpPr>
        <p:spPr>
          <a:xfrm flipV="1">
            <a:off x="6819840" y="2801456"/>
            <a:ext cx="731520" cy="128016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6"/>
          <p:cNvSpPr/>
          <p:nvPr/>
        </p:nvSpPr>
        <p:spPr>
          <a:xfrm flipV="1">
            <a:off x="7629840" y="2801456"/>
            <a:ext cx="104400" cy="1152720"/>
          </a:xfrm>
          <a:prstGeom prst="line">
            <a:avLst/>
          </a:prstGeom>
          <a:ln w="18360">
            <a:solidFill>
              <a:schemeClr val="accent4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extShape 17"/>
          <p:cNvSpPr txBox="1"/>
          <p:nvPr/>
        </p:nvSpPr>
        <p:spPr>
          <a:xfrm>
            <a:off x="7489440" y="2455136"/>
            <a:ext cx="1524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missing parts</a:t>
            </a:r>
          </a:p>
        </p:txBody>
      </p:sp>
      <p:pic>
        <p:nvPicPr>
          <p:cNvPr id="28" name="Bild 13"/>
          <p:cNvPicPr/>
          <p:nvPr/>
        </p:nvPicPr>
        <p:blipFill>
          <a:blip r:embed="rId4"/>
          <a:stretch/>
        </p:blipFill>
        <p:spPr>
          <a:xfrm>
            <a:off x="784151" y="2747930"/>
            <a:ext cx="319385" cy="383513"/>
          </a:xfrm>
          <a:prstGeom prst="rect">
            <a:avLst/>
          </a:prstGeom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910790" y="3786694"/>
            <a:ext cx="380104" cy="383513"/>
            <a:chOff x="1864811" y="3798269"/>
            <a:chExt cx="380104" cy="383513"/>
          </a:xfrm>
        </p:grpSpPr>
        <p:pic>
          <p:nvPicPr>
            <p:cNvPr id="29" name="Bild 13"/>
            <p:cNvPicPr/>
            <p:nvPr/>
          </p:nvPicPr>
          <p:blipFill>
            <a:blip r:embed="rId4"/>
            <a:stretch/>
          </p:blipFill>
          <p:spPr>
            <a:xfrm>
              <a:off x="1864811" y="3798269"/>
              <a:ext cx="319385" cy="383513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CustomShape 24"/>
            <p:cNvSpPr/>
            <p:nvPr/>
          </p:nvSpPr>
          <p:spPr>
            <a:xfrm>
              <a:off x="2055683" y="3798269"/>
              <a:ext cx="189232" cy="191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0990119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Required to tackle the noise in observed data</a:t>
            </a:r>
          </a:p>
          <a:p>
            <a:endParaRPr lang="en-US" dirty="0"/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Increase surface smoothness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dirty="0"/>
              <a:t>minimizes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Smoothness Term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Group 2"/>
          <p:cNvGrpSpPr/>
          <p:nvPr/>
        </p:nvGrpSpPr>
        <p:grpSpPr>
          <a:xfrm>
            <a:off x="4348349" y="2933926"/>
            <a:ext cx="4616284" cy="3563676"/>
            <a:chOff x="4348349" y="2933926"/>
            <a:chExt cx="4616284" cy="3563676"/>
          </a:xfrm>
        </p:grpSpPr>
        <p:pic>
          <p:nvPicPr>
            <p:cNvPr id="18" name="Picture 17"/>
            <p:cNvPicPr/>
            <p:nvPr/>
          </p:nvPicPr>
          <p:blipFill>
            <a:blip r:embed="rId3"/>
            <a:stretch/>
          </p:blipFill>
          <p:spPr>
            <a:xfrm>
              <a:off x="5482591" y="3012245"/>
              <a:ext cx="2905834" cy="304570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stomShape 18"/>
            <p:cNvSpPr/>
            <p:nvPr/>
          </p:nvSpPr>
          <p:spPr>
            <a:xfrm>
              <a:off x="5943600" y="5303520"/>
              <a:ext cx="457200" cy="365760"/>
            </a:xfrm>
            <a:prstGeom prst="ellipse">
              <a:avLst/>
            </a:prstGeom>
            <a:noFill/>
            <a:ln w="27360">
              <a:solidFill>
                <a:srgbClr val="FF0000"/>
              </a:solidFill>
              <a:custDash>
                <a:ds d="400000" sp="400000"/>
                <a:ds d="400000" sp="400000"/>
              </a:custDash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 flipV="1">
              <a:off x="5436096" y="5570111"/>
              <a:ext cx="542616" cy="487836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TextShape 22"/>
            <p:cNvSpPr txBox="1"/>
            <p:nvPr/>
          </p:nvSpPr>
          <p:spPr>
            <a:xfrm>
              <a:off x="4348349" y="6037497"/>
              <a:ext cx="2333160" cy="460105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strike="noStrike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no change → zero</a:t>
              </a:r>
              <a:endPara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3" name="CustomShape 19"/>
            <p:cNvSpPr/>
            <p:nvPr/>
          </p:nvSpPr>
          <p:spPr>
            <a:xfrm>
              <a:off x="6588224" y="4142021"/>
              <a:ext cx="457200" cy="365760"/>
            </a:xfrm>
            <a:prstGeom prst="ellipse">
              <a:avLst/>
            </a:prstGeom>
            <a:noFill/>
            <a:ln w="27360">
              <a:solidFill>
                <a:srgbClr val="FF0000"/>
              </a:solidFill>
              <a:custDash>
                <a:ds d="400000" sp="400000"/>
                <a:ds d="400000" sp="400000"/>
              </a:custDash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0"/>
            <p:cNvSpPr/>
            <p:nvPr/>
          </p:nvSpPr>
          <p:spPr>
            <a:xfrm flipV="1">
              <a:off x="6835213" y="3174827"/>
              <a:ext cx="545027" cy="967193"/>
            </a:xfrm>
            <a:prstGeom prst="line">
              <a:avLst/>
            </a:prstGeom>
            <a:ln w="183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TextShape 23"/>
            <p:cNvSpPr txBox="1"/>
            <p:nvPr/>
          </p:nvSpPr>
          <p:spPr>
            <a:xfrm>
              <a:off x="7380241" y="2933926"/>
              <a:ext cx="1584392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strike="noStrike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contributes</a:t>
              </a:r>
              <a:endPara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6" name="TextShape 16"/>
          <p:cNvSpPr txBox="1"/>
          <p:nvPr/>
        </p:nvSpPr>
        <p:spPr>
          <a:xfrm>
            <a:off x="5036784" y="2348880"/>
            <a:ext cx="1005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</a:p>
        </p:txBody>
      </p:sp>
      <p:sp>
        <p:nvSpPr>
          <p:cNvPr id="27" name="TextShape 17"/>
          <p:cNvSpPr txBox="1"/>
          <p:nvPr/>
        </p:nvSpPr>
        <p:spPr>
          <a:xfrm>
            <a:off x="5936784" y="2349240"/>
            <a:ext cx="2091600" cy="69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surface orientation</a:t>
            </a:r>
          </a:p>
        </p:txBody>
      </p:sp>
      <p:sp>
        <p:nvSpPr>
          <p:cNvPr id="29" name="CustomShape 14"/>
          <p:cNvSpPr/>
          <p:nvPr/>
        </p:nvSpPr>
        <p:spPr>
          <a:xfrm rot="10800000" flipV="1">
            <a:off x="5806786" y="1998785"/>
            <a:ext cx="135750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4"/>
          <p:cNvSpPr/>
          <p:nvPr/>
        </p:nvSpPr>
        <p:spPr>
          <a:xfrm rot="10800000" flipV="1">
            <a:off x="5292080" y="1988840"/>
            <a:ext cx="40419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6295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Examples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Weight </a:t>
            </a:r>
          </a:p>
          <a:p>
            <a:pPr lvl="1"/>
            <a:r>
              <a:rPr lang="en-US" dirty="0"/>
              <a:t>make certain surface normal more/less costly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Smoothness Term (2)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" name="Picture 19"/>
          <p:cNvPicPr/>
          <p:nvPr/>
        </p:nvPicPr>
        <p:blipFill>
          <a:blip r:embed="rId3"/>
          <a:stretch/>
        </p:blipFill>
        <p:spPr>
          <a:xfrm>
            <a:off x="1187624" y="3351736"/>
            <a:ext cx="3015000" cy="130140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4"/>
          <a:stretch/>
        </p:blipFill>
        <p:spPr>
          <a:xfrm>
            <a:off x="5260109" y="3332633"/>
            <a:ext cx="3291840" cy="1420920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945931" y="3620665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45931" y="3764681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05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rho^i_0 = 0 \quad for \quad i &gt;0  template TPT1  env TPENV1  fore 0  back 16777215  eqnno 6"/>
  <p:tag name="FILENAME" val="TP_tmp"/>
  <p:tag name="ORIGWIDTH" val="86"/>
  <p:tag name="PICTUREFILESIZE" val="50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0_s = 1 \quad for \quad s \in [\hat{d} -\delta,d] \quad and \quad x^i_s = 1 \quad for \quad s \in [d, \hat{d} +\delta]  template TPT1  env TPENV1  fore 0  back 16777215  eqnno 4"/>
  <p:tag name="FILENAME" val="TP_tmp"/>
  <p:tag name="ORIGWIDTH" val="272"/>
  <p:tag name="PICTUREFILESIZE" val="126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_s = 1 \quad for \quad s \in [\hat{d} -\delta, \hat{d} +\delta]  template TPT1  env TPENV1  fore 0  back 16777215  eqnno 5"/>
  <p:tag name="FILENAME" val="TP_tmp"/>
  <p:tag name="ORIGWIDTH" val="134"/>
  <p:tag name="PICTUREFILESIZE" val="75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0_s = 1 \quad for \quad s \in [\hat{d} -\delta,d] \quad and \quad x^i_s = 1 \quad for \quad s \in [d, \hat{d} +\delta]  template TPT1  env TPENV1  fore 0  back 16777215  eqnno 4"/>
  <p:tag name="FILENAME" val="TP_tmp"/>
  <p:tag name="ORIGWIDTH" val="272"/>
  <p:tag name="PICTUREFILESIZE" val="126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igma_{sky}  template TPT1  env TPENV1  fore 0  back 16777215  eqnno 3"/>
  <p:tag name="FILENAME" val="TP_tmp"/>
  <p:tag name="ORIGWIDTH" val="18"/>
  <p:tag name="PICTUREFILESIZE" val="19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1088</Words>
  <Application>Microsoft Office PowerPoint</Application>
  <PresentationFormat>Bildschirmpräsentation (4:3)</PresentationFormat>
  <Paragraphs>285</Paragraphs>
  <Slides>17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17</vt:i4>
      </vt:variant>
    </vt:vector>
  </HeadingPairs>
  <TitlesOfParts>
    <vt:vector size="29" baseType="lpstr">
      <vt:lpstr>Arial</vt:lpstr>
      <vt:lpstr>Wingdings</vt:lpstr>
      <vt:lpstr>Zapf Dingbats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Problem &amp; Motivation</vt:lpstr>
      <vt:lpstr>Problem Formulation</vt:lpstr>
      <vt:lpstr>Labels</vt:lpstr>
      <vt:lpstr>Labels</vt:lpstr>
      <vt:lpstr>Data Term</vt:lpstr>
      <vt:lpstr>Data Term (2)</vt:lpstr>
      <vt:lpstr>Smoothness Term</vt:lpstr>
      <vt:lpstr>Smoothness Term (2)</vt:lpstr>
      <vt:lpstr>Ray Likelihood and Its Approximation   </vt:lpstr>
      <vt:lpstr>Ray Likelihood – Missing Depth   </vt:lpstr>
      <vt:lpstr>Ray Likelihood – Observed Depth   </vt:lpstr>
      <vt:lpstr>Ray Likelihood – 3 Cases of Contribution   </vt:lpstr>
      <vt:lpstr>Method: Training the Priors </vt:lpstr>
      <vt:lpstr>Method: Training the Priors </vt:lpstr>
      <vt:lpstr>Method: Training the Priors </vt:lpstr>
      <vt:lpstr>Experiments &amp; Conclusion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Tobias Grundmann</cp:lastModifiedBy>
  <cp:revision>177</cp:revision>
  <cp:lastPrinted>2013-06-08T11:22:51Z</cp:lastPrinted>
  <dcterms:created xsi:type="dcterms:W3CDTF">2016-03-14T07:21:16Z</dcterms:created>
  <dcterms:modified xsi:type="dcterms:W3CDTF">2016-05-08T23:41:57Z</dcterms:modified>
</cp:coreProperties>
</file>